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65" r:id="rId2"/>
    <p:sldId id="272" r:id="rId3"/>
    <p:sldId id="258" r:id="rId4"/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679DD-B782-42C5-A188-EA2898E795C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54417-F15D-401B-BDBF-0700FBE27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54417-F15D-401B-BDBF-0700FBE27A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8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EC6-026F-4E50-BF41-04D01CAC1A98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14D8-3611-4974-947B-D2D9A06FBF72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177-AEDA-40C6-BF48-424CA293C4D0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A49D-61AC-45CC-BE73-6E788182D0E1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955C-0280-4010-BA35-DD7A67E014EB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70BA-2660-43EC-99A3-E86556CF7C10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CABD-9CCA-482B-9170-F5738CBE3703}" type="datetime1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228-899E-4504-BF38-B1ECED056BB6}" type="datetime1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1AA7-3F9C-447E-9147-2B3C5D67F298}" type="datetime1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A1BF-DC8D-42E9-9C66-8C73007E3B85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7902-5B64-41A0-A61C-8B2F60D770C7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854DB4E-AD9C-481D-985B-231636FEEE4F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JClarke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DF8D799-FFE4-4E08-A32C-8CFA5627EA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nagfilms.com/show/we_the_economy/supply_and_dance_ma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 Opening 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Review the skill of reading a demand schedule and plotting a demand curve.</a:t>
            </a:r>
          </a:p>
          <a:p>
            <a:r>
              <a:rPr lang="en-US" sz="3600" dirty="0" smtClean="0"/>
              <a:t>Review the skill of reading a market demand schedule and plotting a market demand schedule.</a:t>
            </a:r>
          </a:p>
          <a:p>
            <a:r>
              <a:rPr lang="en-US" sz="3600" dirty="0" smtClean="0"/>
              <a:t>Answer the questions that follow each.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II. What causes a shift?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A. Income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Income affects the demand for most goods.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1) Normal goods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Goods that consumers 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more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4000" dirty="0" smtClean="0"/>
              <a:t> when their income increases.</a:t>
            </a:r>
          </a:p>
          <a:p>
            <a:r>
              <a:rPr lang="en-US" sz="4000" dirty="0" smtClean="0"/>
              <a:t>CQ: What are some examples?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2) Inferior Goods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Goods that one would buy  in smaller quantities or not at all, if his or her income increased.</a:t>
            </a:r>
          </a:p>
          <a:p>
            <a:r>
              <a:rPr lang="en-US" sz="4000" dirty="0" smtClean="0"/>
              <a:t>Income rises and a person thinks that they can now afford something better.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B.  Consumer expectations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Expectations about the future can affect demand for certain goods today.</a:t>
            </a:r>
          </a:p>
          <a:p>
            <a:r>
              <a:rPr lang="en-US" sz="4000" b="1" dirty="0" smtClean="0">
                <a:solidFill>
                  <a:schemeClr val="tx2"/>
                </a:solidFill>
              </a:rPr>
              <a:t>Ex. Expectation of a high price in the future will likely increase demand now. If the price will decrease in the future, demand will likely go down.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c. population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Changes in the size of population will also affect demand.</a:t>
            </a:r>
          </a:p>
          <a:p>
            <a:r>
              <a:rPr lang="en-US" sz="4000" dirty="0" smtClean="0"/>
              <a:t>A rise in population will lead to a rise in demand and vice versa.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D. Demographics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Statistical characteristics of populations (</a:t>
            </a:r>
            <a:r>
              <a:rPr lang="en-US" sz="4000" b="1" dirty="0" smtClean="0">
                <a:solidFill>
                  <a:schemeClr val="tx2"/>
                </a:solidFill>
              </a:rPr>
              <a:t>age, race, gender, occupation, and income level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Growing ethnic groups can create shifts in demand for goods and services.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0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E. Consumer tastes and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Advertising can shift demand curves because it impacts trends.</a:t>
            </a:r>
          </a:p>
          <a:p>
            <a:r>
              <a:rPr lang="en-US" sz="4000" dirty="0" smtClean="0"/>
              <a:t>CQ: Why would a large company be willing to spend millions of dollars on advertisement?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85825" y="261938"/>
            <a:ext cx="7154863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 dirty="0" smtClean="0">
                <a:solidFill>
                  <a:prstClr val="white"/>
                </a:solidFill>
              </a:rPr>
              <a:t>Income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 dirty="0" smtClean="0">
                <a:solidFill>
                  <a:prstClr val="white"/>
                </a:solidFill>
              </a:rPr>
              <a:t>Tastes and Preferences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 dirty="0" smtClean="0">
                <a:solidFill>
                  <a:prstClr val="white"/>
                </a:solidFill>
              </a:rPr>
              <a:t>Price of Substitute Goods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 dirty="0" smtClean="0">
                <a:solidFill>
                  <a:prstClr val="white"/>
                </a:solidFill>
              </a:rPr>
              <a:t>Price of Complementary Goods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 dirty="0" smtClean="0">
                <a:solidFill>
                  <a:prstClr val="white"/>
                </a:solidFill>
              </a:rPr>
              <a:t>Weather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 dirty="0" smtClean="0">
                <a:solidFill>
                  <a:prstClr val="white"/>
                </a:solidFill>
              </a:rPr>
              <a:t>Number of Buyers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 dirty="0" smtClean="0">
                <a:solidFill>
                  <a:prstClr val="white"/>
                </a:solidFill>
              </a:rPr>
              <a:t>Expectations</a:t>
            </a:r>
          </a:p>
        </p:txBody>
      </p:sp>
    </p:spTree>
    <p:extLst>
      <p:ext uri="{BB962C8B-B14F-4D97-AF65-F5344CB8AC3E}">
        <p14:creationId xmlns:p14="http://schemas.microsoft.com/office/powerpoint/2010/main" val="21313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9248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</a:t>
            </a:r>
            <a:r>
              <a:rPr lang="en-US" sz="4400" dirty="0" smtClean="0"/>
              <a:t>Objectives: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799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Explain the difference between change in quantity demanded and a shift in the demand curve.</a:t>
            </a:r>
          </a:p>
          <a:p>
            <a:r>
              <a:rPr lang="en-US" sz="4400" dirty="0" smtClean="0"/>
              <a:t>Explain how a change in demand for one good can affect demand for a related good.</a:t>
            </a:r>
          </a:p>
          <a:p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524000"/>
            <a:ext cx="3886200" cy="1524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/>
              <a:t>Section 2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7086600" cy="1825625"/>
          </a:xfrm>
        </p:spPr>
        <p:txBody>
          <a:bodyPr>
            <a:normAutofit/>
          </a:bodyPr>
          <a:lstStyle/>
          <a:p>
            <a:r>
              <a:rPr lang="en-US" sz="4400" dirty="0" smtClean="0">
                <a:hlinkClick r:id="rId2"/>
              </a:rPr>
              <a:t>Shifts in the Demand Curve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I. Changes in demand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) </a:t>
            </a:r>
            <a:r>
              <a:rPr lang="en-US" sz="4400" i="1" dirty="0" smtClean="0"/>
              <a:t>Ceteris paribus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Latin phrase for “all other things held constant.”</a:t>
            </a:r>
          </a:p>
          <a:p>
            <a:r>
              <a:rPr lang="en-US" sz="4000" dirty="0" smtClean="0"/>
              <a:t>A demand curve is accurate only as long as the </a:t>
            </a:r>
            <a:r>
              <a:rPr lang="en-US" sz="4000" i="1" dirty="0" smtClean="0"/>
              <a:t>ceteris paribus </a:t>
            </a:r>
            <a:r>
              <a:rPr lang="en-US" sz="4000" dirty="0" smtClean="0"/>
              <a:t>assumption is true.</a:t>
            </a:r>
          </a:p>
          <a:p>
            <a:pPr marL="68580" indent="0">
              <a:buNone/>
            </a:pP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B. A Change in demand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i="1" dirty="0" smtClean="0"/>
              <a:t>ceteris paribus </a:t>
            </a:r>
            <a:r>
              <a:rPr lang="en-US" sz="4000" dirty="0" smtClean="0"/>
              <a:t>rule is dropped</a:t>
            </a:r>
          </a:p>
          <a:p>
            <a:r>
              <a:rPr lang="en-US" sz="4000" dirty="0" smtClean="0"/>
              <a:t>Other factors change (</a:t>
            </a:r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than price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The entire demand curve shifts.</a:t>
            </a:r>
          </a:p>
          <a:p>
            <a:pPr marL="68580" indent="0">
              <a:buNone/>
            </a:pP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Decrease in Demand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6086616" cy="4023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sz="4400" dirty="0" smtClean="0"/>
              <a:t>Increase in demand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5974080" cy="4480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JClarke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409</Words>
  <Application>Microsoft Office PowerPoint</Application>
  <PresentationFormat>On-screen Show (4:3)</PresentationFormat>
  <Paragraphs>64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 Pop</vt:lpstr>
      <vt:lpstr>  Opening activity:</vt:lpstr>
      <vt:lpstr>PowerPoint Presentation</vt:lpstr>
      <vt:lpstr>  Objectives:</vt:lpstr>
      <vt:lpstr>Section 2</vt:lpstr>
      <vt:lpstr>I. Changes in demand</vt:lpstr>
      <vt:lpstr>A) Ceteris paribus</vt:lpstr>
      <vt:lpstr>B. A Change in demand</vt:lpstr>
      <vt:lpstr>1) Decrease in Demand</vt:lpstr>
      <vt:lpstr>2) Increase in demand </vt:lpstr>
      <vt:lpstr>II. What causes a shift?</vt:lpstr>
      <vt:lpstr>A. Income</vt:lpstr>
      <vt:lpstr>1) Normal goods</vt:lpstr>
      <vt:lpstr>2) Inferior Goods</vt:lpstr>
      <vt:lpstr>B.  Consumer expectations</vt:lpstr>
      <vt:lpstr>c. population</vt:lpstr>
      <vt:lpstr>D. Demographics</vt:lpstr>
      <vt:lpstr>E. Consumer tastes and advertising</vt:lpstr>
    </vt:vector>
  </TitlesOfParts>
  <Company>Lawrence Township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</dc:title>
  <dc:creator>Windows User</dc:creator>
  <cp:lastModifiedBy>Windows User</cp:lastModifiedBy>
  <cp:revision>24</cp:revision>
  <dcterms:created xsi:type="dcterms:W3CDTF">2015-11-03T16:01:46Z</dcterms:created>
  <dcterms:modified xsi:type="dcterms:W3CDTF">2017-11-22T16:54:12Z</dcterms:modified>
</cp:coreProperties>
</file>