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360522-B6EE-415E-938D-487DC32E7E14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5E74011-A0C2-4FD7-A55D-8120B3D78E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603375"/>
            <a:ext cx="7851775" cy="365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52400"/>
            <a:ext cx="8458200" cy="8534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Chapter 9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867400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Crimes Against the Person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22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6) Negligent homicide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Causes death through criminal negligence (failure to exercise a reasonable amount of care in a situation). </a:t>
            </a:r>
          </a:p>
          <a:p>
            <a:r>
              <a:rPr lang="en-US" sz="4000" dirty="0" smtClean="0"/>
              <a:t>Ex. Vehicular manslaughter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590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B.  Noncriminal homicide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Killing that is justifiable or excusable.</a:t>
            </a:r>
          </a:p>
          <a:p>
            <a:pPr lvl="1"/>
            <a:r>
              <a:rPr lang="en-US" sz="3800" dirty="0" smtClean="0"/>
              <a:t>Ex. Killing of enemy solider, killing of condemned criminal by executioner, </a:t>
            </a:r>
            <a:r>
              <a:rPr lang="en-US" sz="3800" b="1" i="1" dirty="0" smtClean="0"/>
              <a:t>killing by a police officer of a person committing a serious crime or who poses a threat of death</a:t>
            </a:r>
            <a:r>
              <a:rPr lang="en-US" sz="3800" dirty="0" smtClean="0"/>
              <a:t>, killing in self-defense or defense of another person</a:t>
            </a:r>
          </a:p>
        </p:txBody>
      </p:sp>
    </p:spTree>
    <p:extLst>
      <p:ext uri="{BB962C8B-B14F-4D97-AF65-F5344CB8AC3E}">
        <p14:creationId xmlns:p14="http://schemas.microsoft.com/office/powerpoint/2010/main" val="320097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Define the term : Suicide</a:t>
            </a:r>
          </a:p>
          <a:p>
            <a:pPr>
              <a:defRPr/>
            </a:pPr>
            <a:r>
              <a:rPr lang="en-US" sz="4400" dirty="0"/>
              <a:t>Describe the legal consequences for those who assist someone else in committing suicide.</a:t>
            </a:r>
          </a:p>
          <a:p>
            <a:pPr marL="109728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601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II. Suicide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4000" dirty="0"/>
              <a:t>Suicide is the deliberate taking of one’s own life.  </a:t>
            </a:r>
          </a:p>
          <a:p>
            <a:pPr>
              <a:defRPr/>
            </a:pPr>
            <a:r>
              <a:rPr lang="en-US" sz="4000" dirty="0" smtClean="0"/>
              <a:t>Helping </a:t>
            </a:r>
            <a:r>
              <a:rPr lang="en-US" sz="4000" dirty="0"/>
              <a:t>someone commit suicide is a crime and can be considered murder or manslaughter.  </a:t>
            </a:r>
          </a:p>
          <a:p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2646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78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600" dirty="0"/>
              <a:t>Explain how the charges relating to kidnapping change </a:t>
            </a:r>
            <a:r>
              <a:rPr lang="en-US" sz="3600" dirty="0" smtClean="0"/>
              <a:t>if </a:t>
            </a:r>
            <a:r>
              <a:rPr lang="en-US" sz="3600" dirty="0"/>
              <a:t>the abductor brings a person across state lines.</a:t>
            </a:r>
          </a:p>
          <a:p>
            <a:pPr>
              <a:defRPr/>
            </a:pPr>
            <a:r>
              <a:rPr lang="en-US" sz="3600" dirty="0"/>
              <a:t>Describe the significance of actual injury in the crimes of assault and battery.</a:t>
            </a:r>
          </a:p>
          <a:p>
            <a:pPr>
              <a:defRPr/>
            </a:pPr>
            <a:r>
              <a:rPr lang="en-US" sz="3600" dirty="0"/>
              <a:t>Illustrate how differing degrees of seriousness are reflected in legal classifications of types of assault and battery.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3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III. Kidnapping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4000" dirty="0"/>
              <a:t>O</a:t>
            </a:r>
            <a:r>
              <a:rPr lang="en-US" sz="4000" dirty="0" smtClean="0"/>
              <a:t>riginally </a:t>
            </a:r>
            <a:r>
              <a:rPr lang="en-US" sz="4000" dirty="0"/>
              <a:t>referred to as the stealing of children for use as servants or workers.</a:t>
            </a:r>
          </a:p>
          <a:p>
            <a:pPr>
              <a:defRPr/>
            </a:pPr>
            <a:r>
              <a:rPr lang="en-US" sz="4000" dirty="0"/>
              <a:t>Kidnapping </a:t>
            </a:r>
            <a:r>
              <a:rPr lang="en-US" sz="4000" dirty="0" smtClean="0"/>
              <a:t>is the </a:t>
            </a:r>
            <a:r>
              <a:rPr lang="en-US" sz="4000" dirty="0"/>
              <a:t>taking away of a person against their will. </a:t>
            </a:r>
          </a:p>
          <a:p>
            <a:pPr>
              <a:defRPr/>
            </a:pPr>
            <a:r>
              <a:rPr lang="en-US" sz="4000" dirty="0"/>
              <a:t>If taken across state lines, the crime becomes a federal crime.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605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IV. Assault and Battery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800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4000" dirty="0"/>
              <a:t>Assault is the threat or attempt to carry out physical harm.  </a:t>
            </a:r>
          </a:p>
          <a:p>
            <a:pPr>
              <a:defRPr/>
            </a:pPr>
            <a:r>
              <a:rPr lang="en-US" sz="4000" dirty="0"/>
              <a:t>Battery is unlawful physical contact inflicted on one person onto another without consent.   </a:t>
            </a:r>
          </a:p>
          <a:p>
            <a:pPr>
              <a:defRPr/>
            </a:pPr>
            <a:r>
              <a:rPr lang="en-US" sz="4000" dirty="0" smtClean="0"/>
              <a:t>Examples - ??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2073824"/>
            <a:ext cx="4035902" cy="418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32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V. Rape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Sexual intercourse without consent.</a:t>
            </a:r>
          </a:p>
          <a:p>
            <a:r>
              <a:rPr lang="en-US" sz="4000" b="1" i="1" dirty="0" smtClean="0"/>
              <a:t>Aggravated rape</a:t>
            </a:r>
            <a:r>
              <a:rPr lang="en-US" sz="4000" dirty="0" smtClean="0"/>
              <a:t> is when the perpetrator uses a weapon or some other form of force to compel the victim.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81571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A. Statutory Rape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Intercourse with someone under the legal age of consent. </a:t>
            </a:r>
          </a:p>
          <a:p>
            <a:r>
              <a:rPr lang="en-US" sz="4000" dirty="0" smtClean="0"/>
              <a:t>Legal age of consent varies by state.</a:t>
            </a:r>
          </a:p>
          <a:p>
            <a:r>
              <a:rPr lang="en-US" sz="4000" dirty="0" smtClean="0"/>
              <a:t>Based on the notion that a minor is incapable of giving consent.</a:t>
            </a:r>
          </a:p>
          <a:p>
            <a:r>
              <a:rPr lang="en-US" sz="4000" b="1" i="1" dirty="0" smtClean="0"/>
              <a:t>NJ = 16 years old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72552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B. Felony Rape (Class A)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 </a:t>
            </a:r>
            <a:r>
              <a:rPr lang="en-US" sz="4000" dirty="0"/>
              <a:t>S</a:t>
            </a:r>
            <a:r>
              <a:rPr lang="en-US" sz="4000" dirty="0" smtClean="0"/>
              <a:t>exual </a:t>
            </a:r>
            <a:r>
              <a:rPr lang="en-US" sz="4000" dirty="0"/>
              <a:t>intercourse with another person by forcible </a:t>
            </a:r>
            <a:r>
              <a:rPr lang="en-US" sz="4000" dirty="0" smtClean="0"/>
              <a:t>compulsion</a:t>
            </a:r>
            <a:r>
              <a:rPr lang="en-US" sz="4000" dirty="0"/>
              <a:t> </a:t>
            </a:r>
            <a:r>
              <a:rPr lang="en-US" sz="4000" dirty="0" smtClean="0"/>
              <a:t>w/out consent</a:t>
            </a:r>
            <a:endParaRPr lang="en-US" sz="4000" dirty="0"/>
          </a:p>
          <a:p>
            <a:r>
              <a:rPr lang="en-US" sz="4000" dirty="0"/>
              <a:t>S</a:t>
            </a:r>
            <a:r>
              <a:rPr lang="en-US" sz="4000" dirty="0" smtClean="0"/>
              <a:t>exual </a:t>
            </a:r>
            <a:r>
              <a:rPr lang="en-US" sz="4000" dirty="0"/>
              <a:t>intercourse with another person who is incapable of consent because </a:t>
            </a:r>
            <a:r>
              <a:rPr lang="en-US" sz="4000" dirty="0" smtClean="0"/>
              <a:t>he:</a:t>
            </a:r>
          </a:p>
          <a:p>
            <a:pPr lvl="1"/>
            <a:r>
              <a:rPr lang="en-US" sz="3800" dirty="0"/>
              <a:t>P</a:t>
            </a:r>
            <a:r>
              <a:rPr lang="en-US" sz="3800" dirty="0" smtClean="0"/>
              <a:t>hysically helpless</a:t>
            </a:r>
            <a:endParaRPr lang="en-US" sz="3800" dirty="0"/>
          </a:p>
          <a:p>
            <a:pPr lvl="1"/>
            <a:r>
              <a:rPr lang="en-US" sz="4000" dirty="0" smtClean="0"/>
              <a:t>Less </a:t>
            </a:r>
            <a:r>
              <a:rPr lang="en-US" sz="4000" dirty="0"/>
              <a:t>than twelve (12) years old.</a:t>
            </a:r>
          </a:p>
          <a:p>
            <a:r>
              <a:rPr lang="en-US" sz="4000" dirty="0" smtClean="0"/>
              <a:t>**Class </a:t>
            </a:r>
            <a:r>
              <a:rPr lang="en-US" sz="4000" dirty="0"/>
              <a:t>B felony unless the victim is under twelve (12) years old or receives a serious physical injury in which case it is a Class A felony.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781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Differentiate between first degree murder, felony murder, and second degree murder. 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Differentiate between Voluntary and Involuntary manslaughter. 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Cite examples of negligent homicide and noncriminal homicide. 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Analyze various scenarios to determine which type of homicide has occurred. 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Define what constitutes malice and its place in determining which homicide has occurred.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448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I. Homicide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Killing of one human being by another.</a:t>
            </a:r>
          </a:p>
          <a:p>
            <a:r>
              <a:rPr lang="en-US" sz="4000" dirty="0" smtClean="0"/>
              <a:t>Most serious of all crimes.</a:t>
            </a:r>
          </a:p>
          <a:p>
            <a:r>
              <a:rPr lang="en-US" sz="4000" dirty="0" smtClean="0"/>
              <a:t>Can be either criminal or non-criminal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6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A. Criminal Homicide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Committed with intent or a plan</a:t>
            </a:r>
          </a:p>
          <a:p>
            <a:r>
              <a:rPr lang="en-US" sz="4000" dirty="0" smtClean="0"/>
              <a:t>Murder is the most serious form of criminal homicide.</a:t>
            </a:r>
          </a:p>
          <a:p>
            <a:pPr lvl="1"/>
            <a:r>
              <a:rPr lang="en-US" sz="3800" dirty="0" smtClean="0"/>
              <a:t>Killing done in malice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9019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1) First degree murder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Act of killing that is premeditated (thought about beforehand), deliberate and done w/malice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596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2) Felony murder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Killing that takes place during the commission of a felony (ex. Arson, rape, robbery or burglary)</a:t>
            </a:r>
          </a:p>
          <a:p>
            <a:r>
              <a:rPr lang="en-US" sz="4000" dirty="0" smtClean="0"/>
              <a:t>Not necessary to prove intent, it can be accidental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166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3) Second-degree murder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Killing that is done with malice but </a:t>
            </a:r>
            <a:r>
              <a:rPr lang="en-US" sz="4000" b="1" i="1" dirty="0" smtClean="0"/>
              <a:t>without</a:t>
            </a:r>
            <a:r>
              <a:rPr lang="en-US" sz="4000" dirty="0" smtClean="0"/>
              <a:t> premeditation or deliberation. </a:t>
            </a:r>
            <a:endParaRPr lang="en-US" sz="4000" dirty="0"/>
          </a:p>
          <a:p>
            <a:r>
              <a:rPr lang="en-US" sz="4000" dirty="0" smtClean="0"/>
              <a:t>Spontaneous killing</a:t>
            </a:r>
          </a:p>
          <a:p>
            <a:r>
              <a:rPr lang="en-US" sz="4000" dirty="0" smtClean="0"/>
              <a:t>Unplanned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156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4)  Voluntary manslaughter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Occurs </a:t>
            </a:r>
            <a:r>
              <a:rPr lang="en-US" sz="4000" b="1" i="1" dirty="0" smtClean="0"/>
              <a:t>after</a:t>
            </a:r>
            <a:r>
              <a:rPr lang="en-US" sz="4000" dirty="0" smtClean="0"/>
              <a:t> the victim has done something to the killer that would cause a reasonable person to lose self-control (</a:t>
            </a:r>
            <a:r>
              <a:rPr lang="en-US" sz="4000" b="1" i="1" dirty="0" smtClean="0"/>
              <a:t>ex. Crime of passion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Killing occurs just after the provocation (aggravation).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040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5) Involuntary manslaughter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Killing in which there is no intent to kill at all.</a:t>
            </a:r>
          </a:p>
          <a:p>
            <a:r>
              <a:rPr lang="en-US" sz="4000" dirty="0" smtClean="0"/>
              <a:t>Unintentional killing, usually resulting from recklessness (ex. Playing with a loaded gun)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8615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</TotalTime>
  <Words>589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Chapter 9</vt:lpstr>
      <vt:lpstr>Objectives:</vt:lpstr>
      <vt:lpstr>I. Homicide</vt:lpstr>
      <vt:lpstr>A. Criminal Homicide</vt:lpstr>
      <vt:lpstr>1) First degree murder</vt:lpstr>
      <vt:lpstr>2) Felony murder</vt:lpstr>
      <vt:lpstr>3) Second-degree murder</vt:lpstr>
      <vt:lpstr>4)  Voluntary manslaughter</vt:lpstr>
      <vt:lpstr>5) Involuntary manslaughter</vt:lpstr>
      <vt:lpstr>6) Negligent homicide</vt:lpstr>
      <vt:lpstr>B.  Noncriminal homicide</vt:lpstr>
      <vt:lpstr>Objectives:</vt:lpstr>
      <vt:lpstr>II. Suicide</vt:lpstr>
      <vt:lpstr>Objectives:</vt:lpstr>
      <vt:lpstr>III. Kidnapping</vt:lpstr>
      <vt:lpstr>IV. Assault and Battery</vt:lpstr>
      <vt:lpstr>V. Rape</vt:lpstr>
      <vt:lpstr>A. Statutory Rape</vt:lpstr>
      <vt:lpstr>B. Felony Rape (Class A)</vt:lpstr>
    </vt:vector>
  </TitlesOfParts>
  <Company>Lawrence Township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Windows User</dc:creator>
  <cp:lastModifiedBy>Windows User</cp:lastModifiedBy>
  <cp:revision>10</cp:revision>
  <dcterms:created xsi:type="dcterms:W3CDTF">2014-05-20T17:53:58Z</dcterms:created>
  <dcterms:modified xsi:type="dcterms:W3CDTF">2017-01-03T13:58:19Z</dcterms:modified>
</cp:coreProperties>
</file>